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3" r:id="rId4"/>
    <p:sldMasterId id="2147483744" r:id="rId5"/>
    <p:sldMasterId id="214748374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Barlow ExtraLight"/>
      <p:regular r:id="rId20"/>
      <p:bold r:id="rId21"/>
      <p:italic r:id="rId22"/>
      <p:boldItalic r:id="rId23"/>
    </p:embeddedFont>
    <p:embeddedFont>
      <p:font typeface="Inter SemiBold"/>
      <p:regular r:id="rId24"/>
      <p:bold r:id="rId25"/>
      <p:italic r:id="rId26"/>
      <p:boldItalic r:id="rId27"/>
    </p:embeddedFont>
    <p:embeddedFont>
      <p:font typeface="Inter Light"/>
      <p:regular r:id="rId28"/>
      <p:bold r:id="rId29"/>
      <p:italic r:id="rId30"/>
      <p:boldItalic r:id="rId31"/>
    </p:embeddedFont>
    <p:embeddedFont>
      <p:font typeface="Hepta Slab Medium"/>
      <p:regular r:id="rId32"/>
      <p:bold r:id="rId33"/>
    </p:embeddedFont>
    <p:embeddedFont>
      <p:font typeface="Hepta Slab Light"/>
      <p:regular r:id="rId34"/>
      <p:bold r:id="rId35"/>
    </p:embeddedFont>
    <p:embeddedFont>
      <p:font typeface="Hepta Slab"/>
      <p:regular r:id="rId36"/>
      <p:bold r:id="rId37"/>
    </p:embeddedFont>
    <p:embeddedFont>
      <p:font typeface="Inter"/>
      <p:regular r:id="rId38"/>
      <p:bold r:id="rId39"/>
      <p:italic r:id="rId40"/>
      <p:boldItalic r:id="rId41"/>
    </p:embeddedFont>
    <p:embeddedFont>
      <p:font typeface="Barlow Medium"/>
      <p:regular r:id="rId42"/>
      <p:bold r:id="rId43"/>
      <p:italic r:id="rId44"/>
      <p:boldItalic r:id="rId45"/>
    </p:embeddedFont>
    <p:embeddedFont>
      <p:font typeface="Barlow Light"/>
      <p:regular r:id="rId46"/>
      <p:bold r:id="rId47"/>
      <p:italic r:id="rId48"/>
      <p:boldItalic r:id="rId49"/>
    </p:embeddedFont>
    <p:embeddedFont>
      <p:font typeface="Barlow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42" Type="http://schemas.openxmlformats.org/officeDocument/2006/relationships/font" Target="fonts/BarlowMedium-regular.fntdata"/><Relationship Id="rId41" Type="http://schemas.openxmlformats.org/officeDocument/2006/relationships/font" Target="fonts/Inter-boldItalic.fntdata"/><Relationship Id="rId44" Type="http://schemas.openxmlformats.org/officeDocument/2006/relationships/font" Target="fonts/BarlowMedium-italic.fntdata"/><Relationship Id="rId43" Type="http://schemas.openxmlformats.org/officeDocument/2006/relationships/font" Target="fonts/BarlowMedium-bold.fntdata"/><Relationship Id="rId46" Type="http://schemas.openxmlformats.org/officeDocument/2006/relationships/font" Target="fonts/BarlowLight-regular.fntdata"/><Relationship Id="rId45" Type="http://schemas.openxmlformats.org/officeDocument/2006/relationships/font" Target="fonts/Barlow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BarlowLight-italic.fntdata"/><Relationship Id="rId47" Type="http://schemas.openxmlformats.org/officeDocument/2006/relationships/font" Target="fonts/BarlowLight-bold.fntdata"/><Relationship Id="rId49" Type="http://schemas.openxmlformats.org/officeDocument/2006/relationships/font" Target="fonts/Barlow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Light-boldItalic.fntdata"/><Relationship Id="rId30" Type="http://schemas.openxmlformats.org/officeDocument/2006/relationships/font" Target="fonts/InterLight-italic.fntdata"/><Relationship Id="rId33" Type="http://schemas.openxmlformats.org/officeDocument/2006/relationships/font" Target="fonts/HeptaSlabMedium-bold.fntdata"/><Relationship Id="rId32" Type="http://schemas.openxmlformats.org/officeDocument/2006/relationships/font" Target="fonts/HeptaSlabMedium-regular.fntdata"/><Relationship Id="rId35" Type="http://schemas.openxmlformats.org/officeDocument/2006/relationships/font" Target="fonts/HeptaSlabLight-bold.fntdata"/><Relationship Id="rId34" Type="http://schemas.openxmlformats.org/officeDocument/2006/relationships/font" Target="fonts/HeptaSlabLight-regular.fntdata"/><Relationship Id="rId37" Type="http://schemas.openxmlformats.org/officeDocument/2006/relationships/font" Target="fonts/HeptaSlab-bold.fntdata"/><Relationship Id="rId36" Type="http://schemas.openxmlformats.org/officeDocument/2006/relationships/font" Target="fonts/HeptaSlab-regular.fntdata"/><Relationship Id="rId39" Type="http://schemas.openxmlformats.org/officeDocument/2006/relationships/font" Target="fonts/Inter-bold.fntdata"/><Relationship Id="rId38" Type="http://schemas.openxmlformats.org/officeDocument/2006/relationships/font" Target="fonts/Inter-regular.fntdata"/><Relationship Id="rId20" Type="http://schemas.openxmlformats.org/officeDocument/2006/relationships/font" Target="fonts/BarlowExtraLight-regular.fntdata"/><Relationship Id="rId22" Type="http://schemas.openxmlformats.org/officeDocument/2006/relationships/font" Target="fonts/BarlowExtraLight-italic.fntdata"/><Relationship Id="rId21" Type="http://schemas.openxmlformats.org/officeDocument/2006/relationships/font" Target="fonts/BarlowExtraLight-bold.fntdata"/><Relationship Id="rId24" Type="http://schemas.openxmlformats.org/officeDocument/2006/relationships/font" Target="fonts/InterSemiBold-regular.fntdata"/><Relationship Id="rId23" Type="http://schemas.openxmlformats.org/officeDocument/2006/relationships/font" Target="fonts/BarlowExtraLight-boldItalic.fntdata"/><Relationship Id="rId26" Type="http://schemas.openxmlformats.org/officeDocument/2006/relationships/font" Target="fonts/InterSemiBold-italic.fntdata"/><Relationship Id="rId25" Type="http://schemas.openxmlformats.org/officeDocument/2006/relationships/font" Target="fonts/InterSemiBold-bold.fntdata"/><Relationship Id="rId28" Type="http://schemas.openxmlformats.org/officeDocument/2006/relationships/font" Target="fonts/InterLight-regular.fntdata"/><Relationship Id="rId27" Type="http://schemas.openxmlformats.org/officeDocument/2006/relationships/font" Target="fonts/InterSemiBold-boldItalic.fntdata"/><Relationship Id="rId29" Type="http://schemas.openxmlformats.org/officeDocument/2006/relationships/font" Target="fonts/InterLight-bold.fntdata"/><Relationship Id="rId51" Type="http://schemas.openxmlformats.org/officeDocument/2006/relationships/font" Target="fonts/Barlow-bold.fntdata"/><Relationship Id="rId50" Type="http://schemas.openxmlformats.org/officeDocument/2006/relationships/font" Target="fonts/Barlow-regular.fntdata"/><Relationship Id="rId53" Type="http://schemas.openxmlformats.org/officeDocument/2006/relationships/font" Target="fonts/Barlow-boldItalic.fntdata"/><Relationship Id="rId52" Type="http://schemas.openxmlformats.org/officeDocument/2006/relationships/font" Target="fonts/Barlow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1a18b7f418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1a18b7f418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1a18b7f418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1a18b7f418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1a18b7f418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1a18b7f41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1a18b7f418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1a18b7f418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1a18b7f418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1a18b7f418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1a18b7f41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1a18b7f41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a18b7f41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1a18b7f41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1a18b7f418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1a18b7f418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a18b7f418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1a18b7f418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1a18b7f418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1a18b7f418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a18b7f418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1a18b7f418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1a18b7f418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1a18b7f418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p60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74" name="Google Shape;374;p6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60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76" name="Google Shape;376;p6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6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6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61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2" name="Google Shape;382;p61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383" name="Google Shape;383;p6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61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85" name="Google Shape;385;p6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6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87" name="Google Shape;387;p6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390" name="Google Shape;390;p6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62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62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93" name="Google Shape;393;p62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94" name="Google Shape;394;p6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6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6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6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63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0" name="Google Shape;400;p63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01" name="Google Shape;401;p6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6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6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6" name="Google Shape;406;p6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64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64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9" name="Google Shape;409;p64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0" name="Google Shape;410;p6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64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6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5" name="Google Shape;415;p6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65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17" name="Google Shape;417;p65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18" name="Google Shape;418;p65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19" name="Google Shape;419;p65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0" name="Google Shape;420;p65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21" name="Google Shape;421;p6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65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6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6" name="Google Shape;426;p6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66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28" name="Google Shape;428;p66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429" name="Google Shape;429;p66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30" name="Google Shape;430;p6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6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6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35" name="Google Shape;435;p67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36" name="Google Shape;436;p67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437" name="Google Shape;437;p67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438" name="Google Shape;438;p6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67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67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67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67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67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4" name="Google Shape;444;p6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6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6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49" name="Google Shape;449;p6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68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68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2" name="Google Shape;452;p68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68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4" name="Google Shape;454;p68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68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6" name="Google Shape;456;p68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6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6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61" name="Google Shape;461;p6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69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69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64" name="Google Shape;464;p69"/>
          <p:cNvCxnSpPr>
            <a:endCxn id="465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69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69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69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69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1" name="Google Shape;471;p69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2" name="Google Shape;472;p69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3" name="Google Shape;473;p69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4" name="Google Shape;474;p69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475" name="Google Shape;475;p69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69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6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6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Google Shape;480;p7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70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482" name="Google Shape;482;p70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483" name="Google Shape;483;p7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7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7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488" name="Google Shape;488;p7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89" name="Google Shape;489;p7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71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1" name="Google Shape;491;p7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2" name="Google Shape;492;p7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495" name="Google Shape;495;p72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496" name="Google Shape;496;p7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72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8" name="Google Shape;498;p72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9" name="Google Shape;499;p72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0" name="Google Shape;500;p72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72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2" name="Google Shape;502;p72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3" name="Google Shape;503;p7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4" name="Google Shape;504;p7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7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7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73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09" name="Google Shape;509;p73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10" name="Google Shape;510;p73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11" name="Google Shape;511;p73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12" name="Google Shape;512;p73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13" name="Google Shape;513;p73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14" name="Google Shape;514;p73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15" name="Google Shape;515;p73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16" name="Google Shape;516;p73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17" name="Google Shape;517;p73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18" name="Google Shape;518;p73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19" name="Google Shape;519;p73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20" name="Google Shape;520;p73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21" name="Google Shape;521;p7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7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7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6" name="Google Shape;526;p7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74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528" name="Google Shape;528;p7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29" name="Google Shape;529;p7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74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7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534" name="Google Shape;534;p75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6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37" name="Google Shape;537;p76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38" name="Google Shape;538;p76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39" name="Google Shape;539;p76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40" name="Google Shape;540;p76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541" name="Google Shape;541;p76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542" name="Google Shape;542;p7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76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44" name="Google Shape;544;p76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45" name="Google Shape;545;p76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546" name="Google Shape;546;p76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47" name="Google Shape;547;p76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48" name="Google Shape;548;p76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49" name="Google Shape;549;p76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50" name="Google Shape;550;p76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51" name="Google Shape;551;p76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552" name="Google Shape;552;p7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3" name="Google Shape;553;p7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7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7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57" name="Google Shape;557;p77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58" name="Google Shape;558;p77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59" name="Google Shape;559;p77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0" name="Google Shape;560;p77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1" name="Google Shape;561;p77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2" name="Google Shape;562;p77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63" name="Google Shape;563;p77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64" name="Google Shape;564;p77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65" name="Google Shape;565;p77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6" name="Google Shape;566;p77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67" name="Google Shape;567;p77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68" name="Google Shape;568;p77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569" name="Google Shape;569;p77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0" name="Google Shape;570;p77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1" name="Google Shape;571;p77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572" name="Google Shape;572;p7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7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4" name="Google Shape;574;p7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7" name="Google Shape;577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8" name="Google Shape;57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1" name="Google Shape;58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4" name="Google Shape;58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5" name="Google Shape;58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8" name="Google Shape;588;p8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9" name="Google Shape;589;p8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0" name="Google Shape;59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93" name="Google Shape;59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6" name="Google Shape;596;p8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7" name="Google Shape;59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0" name="Google Shape;60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8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04" name="Google Shape;604;p8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5" name="Google Shape;605;p8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6" name="Google Shape;60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609" name="Google Shape;609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2" name="Google Shape;612;p8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13" name="Google Shape;61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18" name="Google Shape;61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8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0" name="Google Shape;620;p8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1" name="Google Shape;621;p8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2" name="Google Shape;622;p8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3" name="Google Shape;623;p8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4" name="Google Shape;624;p8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27" name="Google Shape;627;p9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8" name="Google Shape;628;p9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29" name="Google Shape;62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9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3" name="Google Shape;633;p9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4" name="Google Shape;634;p9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5" name="Google Shape;635;p9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6" name="Google Shape;636;p9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9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0" name="Google Shape;640;p9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1" name="Google Shape;641;p92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2" name="Google Shape;642;p9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3" name="Google Shape;643;p92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4" name="Google Shape;644;p92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5" name="Google Shape;645;p92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9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9" name="Google Shape;649;p9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0" name="Google Shape;650;p9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1" name="Google Shape;651;p9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2" name="Google Shape;652;p9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3" name="Google Shape;653;p9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4" name="Google Shape;654;p9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5" name="Google Shape;655;p9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6" name="Google Shape;656;p9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59" name="Google Shape;659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9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3" name="Google Shape;663;p9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64" name="Google Shape;664;p9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65" name="Google Shape;665;p9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6" name="Google Shape;66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68" name="Google Shape;668;p9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69" name="Google Shape;669;p9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2" name="Google Shape;672;p9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73" name="Google Shape;673;p9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74" name="Google Shape;674;p9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5" name="Google Shape;675;p9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76" name="Google Shape;676;p9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7" name="Google Shape;677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79" name="Google Shape;679;p9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80" name="Google Shape;680;p9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81" name="Google Shape;681;p9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684" name="Google Shape;684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9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p9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9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p9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1" name="Google Shape;691;p9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2" name="Google Shape;692;p9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3" name="Google Shape;693;p9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94" name="Google Shape;694;p9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5" name="Google Shape;695;p9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9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85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9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i.org/10.1109/34.587996" TargetMode="External"/><Relationship Id="rId4" Type="http://schemas.openxmlformats.org/officeDocument/2006/relationships/hyperlink" Target="https://arxiv.org/abs/1201.1422" TargetMode="External"/><Relationship Id="rId9" Type="http://schemas.openxmlformats.org/officeDocument/2006/relationships/hyperlink" Target="https://doi.org/10.1016/S0969-4765(07)70140-6" TargetMode="External"/><Relationship Id="rId5" Type="http://schemas.openxmlformats.org/officeDocument/2006/relationships/hyperlink" Target="https://doi.org/10.1109/TPAMI.2010.194" TargetMode="External"/><Relationship Id="rId6" Type="http://schemas.openxmlformats.org/officeDocument/2006/relationships/hyperlink" Target="https://doi.org/10.3390/app12042028" TargetMode="External"/><Relationship Id="rId7" Type="http://schemas.openxmlformats.org/officeDocument/2006/relationships/hyperlink" Target="https://doi.org/10.1109/TPAMI.2002.1017623" TargetMode="External"/><Relationship Id="rId8" Type="http://schemas.openxmlformats.org/officeDocument/2006/relationships/hyperlink" Target="https://nguyenthihanh.wordpress.com/wp-content/uploads/2015/08/handbook-of-fingerprint-recognition.pdf" TargetMode="External"/><Relationship Id="rId11" Type="http://schemas.openxmlformats.org/officeDocument/2006/relationships/hyperlink" Target="https://doi.org/10.1109/TIT.1967.1053964" TargetMode="External"/><Relationship Id="rId10" Type="http://schemas.openxmlformats.org/officeDocument/2006/relationships/hyperlink" Target="https://doi.org/10.1007/978-1-4757-2440-0" TargetMode="External"/><Relationship Id="rId12" Type="http://schemas.openxmlformats.org/officeDocument/2006/relationships/hyperlink" Target="https://www.researchgate.net/publication/257365345_Evaluation_of_Biometric_Systems_An_SVM-Based_Quality_index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9"/>
          <p:cNvSpPr txBox="1"/>
          <p:nvPr>
            <p:ph type="title"/>
          </p:nvPr>
        </p:nvSpPr>
        <p:spPr>
          <a:xfrm>
            <a:off x="464550" y="221450"/>
            <a:ext cx="82149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4200"/>
              <a:t>Literature Review on Fingerprint Recognition Methods</a:t>
            </a:r>
            <a:endParaRPr sz="4200"/>
          </a:p>
        </p:txBody>
      </p:sp>
      <p:sp>
        <p:nvSpPr>
          <p:cNvPr id="702" name="Google Shape;702;p99"/>
          <p:cNvSpPr txBox="1"/>
          <p:nvPr>
            <p:ph idx="1" type="body"/>
          </p:nvPr>
        </p:nvSpPr>
        <p:spPr>
          <a:xfrm>
            <a:off x="4046100" y="4236450"/>
            <a:ext cx="1051800" cy="169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 Heinrich</a:t>
            </a:r>
            <a:endParaRPr/>
          </a:p>
        </p:txBody>
      </p:sp>
      <p:sp>
        <p:nvSpPr>
          <p:cNvPr id="703" name="Google Shape;703;p99"/>
          <p:cNvSpPr txBox="1"/>
          <p:nvPr>
            <p:ph idx="2" type="subTitle"/>
          </p:nvPr>
        </p:nvSpPr>
        <p:spPr>
          <a:xfrm>
            <a:off x="1926750" y="2896450"/>
            <a:ext cx="52905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Feature Extraction and Classification Techniques</a:t>
            </a:r>
            <a:endParaRPr/>
          </a:p>
        </p:txBody>
      </p:sp>
      <p:sp>
        <p:nvSpPr>
          <p:cNvPr id="704" name="Google Shape;704;p99"/>
          <p:cNvSpPr txBox="1"/>
          <p:nvPr/>
        </p:nvSpPr>
        <p:spPr>
          <a:xfrm>
            <a:off x="4096350" y="4559700"/>
            <a:ext cx="951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11/27/2024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8"/>
          <p:cNvSpPr txBox="1"/>
          <p:nvPr>
            <p:ph idx="4294967295" type="title"/>
          </p:nvPr>
        </p:nvSpPr>
        <p:spPr>
          <a:xfrm>
            <a:off x="520500" y="143875"/>
            <a:ext cx="81030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Performance Metrics in Biometric Systems</a:t>
            </a:r>
            <a:endParaRPr b="0" sz="26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40" name="Google Shape;840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08"/>
          <p:cNvSpPr txBox="1"/>
          <p:nvPr>
            <p:ph idx="4294967295" type="subTitle"/>
          </p:nvPr>
        </p:nvSpPr>
        <p:spPr>
          <a:xfrm>
            <a:off x="438650" y="739075"/>
            <a:ext cx="20808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Why Performance Metrics Matter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42" name="Google Shape;842;p108"/>
          <p:cNvSpPr txBox="1"/>
          <p:nvPr>
            <p:ph idx="1" type="body"/>
          </p:nvPr>
        </p:nvSpPr>
        <p:spPr>
          <a:xfrm>
            <a:off x="0" y="1253475"/>
            <a:ext cx="3332400" cy="1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Evaluation metrics are crucial for assessing the effectiveness and reliability of fingerprint recognition systems.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Metrics provide insights into how well feature extraction and classification methods perform in real-world scenarios[5][10].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08"/>
          <p:cNvSpPr txBox="1"/>
          <p:nvPr>
            <p:ph idx="4294967295" type="subTitle"/>
          </p:nvPr>
        </p:nvSpPr>
        <p:spPr>
          <a:xfrm>
            <a:off x="6250250" y="739075"/>
            <a:ext cx="22560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Key Metrics in Fingerprint Recognition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44" name="Google Shape;844;p108"/>
          <p:cNvSpPr txBox="1"/>
          <p:nvPr>
            <p:ph idx="1" type="body"/>
          </p:nvPr>
        </p:nvSpPr>
        <p:spPr>
          <a:xfrm>
            <a:off x="5811600" y="1253475"/>
            <a:ext cx="3332400" cy="3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Accuracy: Measures the proportion of correctly identified fingerprints among all samples. Reflects overall system reliability[5].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True Positive Rate (TPR): Also called sensitivity; indicates the ability to correctly identify matching fingerprints.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False Positive Rate (FPR): Measures non-matching fingerprints that are incorrectly classified as matches, affecting error tolerance [10].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Receiver Operating Characteristic (ROC) Curve: Visualizes the trade-off between TPR and FPR, providing a comprehensive understanding of system effectiveness.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5" name="Google Shape;8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283975"/>
            <a:ext cx="26384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08"/>
          <p:cNvSpPr txBox="1"/>
          <p:nvPr>
            <p:ph idx="4294967295" type="subTitle"/>
          </p:nvPr>
        </p:nvSpPr>
        <p:spPr>
          <a:xfrm>
            <a:off x="520500" y="2947550"/>
            <a:ext cx="20388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Example ROC Curve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847" name="Google Shape;84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925" y="3514748"/>
            <a:ext cx="2496982" cy="12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08"/>
          <p:cNvSpPr txBox="1"/>
          <p:nvPr>
            <p:ph idx="4294967295" type="subTitle"/>
          </p:nvPr>
        </p:nvSpPr>
        <p:spPr>
          <a:xfrm>
            <a:off x="3987563" y="3162800"/>
            <a:ext cx="11037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FPR &amp; TPR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849" name="Google Shape;849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2400" y="805375"/>
            <a:ext cx="256447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08"/>
          <p:cNvSpPr txBox="1"/>
          <p:nvPr>
            <p:ph idx="4294967295" type="subTitle"/>
          </p:nvPr>
        </p:nvSpPr>
        <p:spPr>
          <a:xfrm>
            <a:off x="3343125" y="2346200"/>
            <a:ext cx="24969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Relationships between ROC and data distributions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9"/>
          <p:cNvSpPr txBox="1"/>
          <p:nvPr>
            <p:ph idx="1" type="body"/>
          </p:nvPr>
        </p:nvSpPr>
        <p:spPr>
          <a:xfrm>
            <a:off x="301775" y="1076325"/>
            <a:ext cx="41556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Minutiae-Based Extraction: Offers high precision and accuracy. Best suited for high-quality fingerprint images but requires extensive preprocessing.</a:t>
            </a: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Texture-Based Extraction: Can handle noise and partial fingerprints. Simpler to implement but less detailed than minutiae-based methods.</a:t>
            </a: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SVM: Ideal for handling high-dimensional, complex datasets like minutiae-based features, delivering high accuracy.</a:t>
            </a:r>
            <a:b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k-NN: Efficient for smaller datasets and texture-based features but less effective for large or noisy datasets.</a:t>
            </a: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6" name="Google Shape;856;p109"/>
          <p:cNvSpPr txBox="1"/>
          <p:nvPr>
            <p:ph idx="4294967295" type="title"/>
          </p:nvPr>
        </p:nvSpPr>
        <p:spPr>
          <a:xfrm>
            <a:off x="724500" y="62875"/>
            <a:ext cx="39261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Conclusion</a:t>
            </a:r>
            <a:endParaRPr b="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57" name="Google Shape;857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09"/>
          <p:cNvSpPr txBox="1"/>
          <p:nvPr>
            <p:ph idx="1" type="body"/>
          </p:nvPr>
        </p:nvSpPr>
        <p:spPr>
          <a:xfrm>
            <a:off x="4887900" y="534325"/>
            <a:ext cx="3926100" cy="22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The choice of extraction and classification method significantly impacts system accuracy, error rates, and real-world applicability.</a:t>
            </a:r>
            <a:b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Advanced methods like Harris-SURF combined with SVM excel in challenging conditions but come with higher computational costs​.</a:t>
            </a: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9" name="Google Shape;859;p109"/>
          <p:cNvSpPr txBox="1"/>
          <p:nvPr>
            <p:ph idx="4294967295" type="subTitle"/>
          </p:nvPr>
        </p:nvSpPr>
        <p:spPr>
          <a:xfrm>
            <a:off x="873874" y="769425"/>
            <a:ext cx="23526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Summary of Key Findings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60" name="Google Shape;860;p109"/>
          <p:cNvSpPr txBox="1"/>
          <p:nvPr>
            <p:ph idx="4294967295" type="subTitle"/>
          </p:nvPr>
        </p:nvSpPr>
        <p:spPr>
          <a:xfrm>
            <a:off x="5591024" y="222300"/>
            <a:ext cx="23526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Performance Insights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61" name="Google Shape;861;p109"/>
          <p:cNvSpPr txBox="1"/>
          <p:nvPr>
            <p:ph idx="1" type="body"/>
          </p:nvPr>
        </p:nvSpPr>
        <p:spPr>
          <a:xfrm>
            <a:off x="4887900" y="2936700"/>
            <a:ext cx="3926100" cy="22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Hybrid approaches combining minutiae and texture-based features could enhance systems effectiveness and adaptability.</a:t>
            </a:r>
            <a:b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Further research is needed to optimize methods for low-quality fingerprints and large-scale datasets.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09"/>
          <p:cNvSpPr txBox="1"/>
          <p:nvPr>
            <p:ph idx="4294967295" type="subTitle"/>
          </p:nvPr>
        </p:nvSpPr>
        <p:spPr>
          <a:xfrm>
            <a:off x="5591025" y="2624675"/>
            <a:ext cx="19314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Future Implications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0"/>
          <p:cNvSpPr txBox="1"/>
          <p:nvPr>
            <p:ph idx="1" type="body"/>
          </p:nvPr>
        </p:nvSpPr>
        <p:spPr>
          <a:xfrm>
            <a:off x="136175" y="838050"/>
            <a:ext cx="8815200" cy="4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A. Jain, Lin Hong and R. Bolle, "On-line fingerprint verification," in </a:t>
            </a:r>
            <a:r>
              <a:rPr i="1" lang="en" sz="900">
                <a:solidFill>
                  <a:srgbClr val="FFFFFF"/>
                </a:solidFill>
              </a:rPr>
              <a:t>IEEE Transactions on Pattern Analysis and Machine Intelligence</a:t>
            </a:r>
            <a:r>
              <a:rPr lang="en" sz="900">
                <a:solidFill>
                  <a:srgbClr val="FFFFFF"/>
                </a:solidFill>
              </a:rPr>
              <a:t>, vol. 19, no. 4, pp. 302-314, April 1997</a:t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https://doi.org/10.1109/34.587996</a:t>
            </a:r>
            <a:r>
              <a:rPr lang="en" sz="900">
                <a:solidFill>
                  <a:srgbClr val="FFFFFF"/>
                </a:solidFill>
              </a:rPr>
              <a:t>  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Bansal, R., et al. (2011). </a:t>
            </a:r>
            <a:r>
              <a:rPr i="1" lang="en" sz="900">
                <a:solidFill>
                  <a:srgbClr val="FFFFFF"/>
                </a:solidFill>
              </a:rPr>
              <a:t>Minutiae Extraction from Fingerprint Images</a:t>
            </a:r>
            <a:r>
              <a:rPr lang="en" sz="900">
                <a:solidFill>
                  <a:srgbClr val="FFFFFF"/>
                </a:solidFill>
              </a:rPr>
              <a:t> - A Review. arXiv.</a:t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https://arxiv.org/abs/1201.1422</a:t>
            </a:r>
            <a:r>
              <a:rPr lang="en" sz="900">
                <a:solidFill>
                  <a:srgbClr val="FFFFFF"/>
                </a:solidFill>
              </a:rPr>
              <a:t> 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F Shafait and T. M. Breuel, "The Effect of Border Noise on the Performance of Projection-Based Page Segmentation Methods,"</a:t>
            </a:r>
            <a:r>
              <a:rPr i="1" lang="en" sz="900">
                <a:solidFill>
                  <a:srgbClr val="FFFFFF"/>
                </a:solidFill>
              </a:rPr>
              <a:t> in IEEE Transactions on Pattern Analysis and Machine Intelligence</a:t>
            </a:r>
            <a:r>
              <a:rPr lang="en" sz="900">
                <a:solidFill>
                  <a:srgbClr val="FFFFFF"/>
                </a:solidFill>
              </a:rPr>
              <a:t>, vol. 33, no. 4, pp. 846-851, April 2011, </a:t>
            </a:r>
            <a:br>
              <a:rPr lang="en" sz="900">
                <a:solidFill>
                  <a:srgbClr val="FFFFFF"/>
                </a:solidFill>
              </a:rPr>
            </a:br>
            <a:r>
              <a:rPr lang="en" sz="900" u="sng">
                <a:solidFill>
                  <a:schemeClr val="hlink"/>
                </a:solidFill>
                <a:hlinkClick r:id="rId5"/>
              </a:rPr>
              <a:t>https://doi.org/10.1109/TPAMI.2010.194</a:t>
            </a:r>
            <a:r>
              <a:rPr lang="en" sz="900">
                <a:solidFill>
                  <a:srgbClr val="FFFFFF"/>
                </a:solidFill>
              </a:rPr>
              <a:t> 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Bakheet, S., Al-Hamadi, A., &amp; Youssef, R. (2022). </a:t>
            </a:r>
            <a:r>
              <a:rPr i="1" lang="en" sz="900">
                <a:solidFill>
                  <a:srgbClr val="FFFFFF"/>
                </a:solidFill>
              </a:rPr>
              <a:t>A Fingerprint-Based Verification Framework Using Harris and SURF Feature Detection Algorithms. Applied Sciences</a:t>
            </a:r>
            <a:r>
              <a:rPr lang="en" sz="900">
                <a:solidFill>
                  <a:srgbClr val="FFFFFF"/>
                </a:solidFill>
              </a:rPr>
              <a:t>, 12(4), 2028. </a:t>
            </a:r>
            <a:br>
              <a:rPr lang="en" sz="900">
                <a:solidFill>
                  <a:srgbClr val="FFFFFF"/>
                </a:solidFill>
              </a:rPr>
            </a:br>
            <a:r>
              <a:rPr lang="en" sz="900" u="sng">
                <a:solidFill>
                  <a:schemeClr val="hlink"/>
                </a:solidFill>
                <a:hlinkClick r:id="rId6"/>
              </a:rPr>
              <a:t>https://doi.org/10.3390/app12042028</a:t>
            </a:r>
            <a:r>
              <a:rPr lang="en" sz="900">
                <a:solidFill>
                  <a:srgbClr val="FFFFFF"/>
                </a:solidFill>
              </a:rPr>
              <a:t> 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T. Ojala, M. Pietikainen and T. Maenpaa, "Multiresolution gray-scale and rotation invariant texture classification with local binary patterns," in </a:t>
            </a:r>
            <a:r>
              <a:rPr i="1" lang="en" sz="900">
                <a:solidFill>
                  <a:srgbClr val="FFFFFF"/>
                </a:solidFill>
              </a:rPr>
              <a:t>IEEE Transactions on Pattern Analysis and Machine Intelligence</a:t>
            </a:r>
            <a:r>
              <a:rPr lang="en" sz="900">
                <a:solidFill>
                  <a:srgbClr val="FFFFFF"/>
                </a:solidFill>
              </a:rPr>
              <a:t>, vol. 24, no. 7, pp. 971-987, July 2002</a:t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https://doi.org/10.1109/TPAMI.2002.1017623</a:t>
            </a:r>
            <a:r>
              <a:rPr lang="en" sz="900">
                <a:solidFill>
                  <a:srgbClr val="FFFFFF"/>
                </a:solidFill>
              </a:rPr>
              <a:t> 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Maltoni, D., et al. (2009). Handbook of Fingerprint Recognition. Springer.</a:t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https://nguyenthihanh.wordpress.com/wp-content/uploads/2015/08/handbook-of-fingerprint-recognition.pdf</a:t>
            </a:r>
            <a:r>
              <a:rPr lang="en" sz="900">
                <a:solidFill>
                  <a:srgbClr val="FFFFFF"/>
                </a:solidFill>
              </a:rPr>
              <a:t> 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Cappelli, R., et al. (2007). </a:t>
            </a:r>
            <a:r>
              <a:rPr i="1" lang="en" sz="900">
                <a:solidFill>
                  <a:srgbClr val="FFFFFF"/>
                </a:solidFill>
              </a:rPr>
              <a:t>Fingerprint verification competition 2006</a:t>
            </a:r>
            <a:r>
              <a:rPr lang="en" sz="900">
                <a:solidFill>
                  <a:srgbClr val="FFFFFF"/>
                </a:solidFill>
              </a:rPr>
              <a:t>. Biometric Systems Journal.</a:t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9"/>
              </a:rPr>
              <a:t>https://doi.org/10.1016/S0969-4765(07)70140-6</a:t>
            </a:r>
            <a:r>
              <a:rPr lang="en" sz="900">
                <a:solidFill>
                  <a:srgbClr val="FFFFFF"/>
                </a:solidFill>
              </a:rPr>
              <a:t> 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Vapnik, V. (1995). </a:t>
            </a:r>
            <a:r>
              <a:rPr i="1" lang="en" sz="900">
                <a:solidFill>
                  <a:srgbClr val="FFFFFF"/>
                </a:solidFill>
              </a:rPr>
              <a:t>The Nature of Statistical Learning Theory</a:t>
            </a:r>
            <a:r>
              <a:rPr lang="en" sz="900">
                <a:solidFill>
                  <a:srgbClr val="FFFFFF"/>
                </a:solidFill>
              </a:rPr>
              <a:t>. Springer.</a:t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10"/>
              </a:rPr>
              <a:t>https://doi.org/10.1007/978-1-4757-2440-0</a:t>
            </a:r>
            <a:r>
              <a:rPr lang="en" sz="900">
                <a:solidFill>
                  <a:srgbClr val="FFFFFF"/>
                </a:solidFill>
              </a:rPr>
              <a:t> 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T. Cover and P. Hart, "Nearest neighbor pattern classification," in </a:t>
            </a:r>
            <a:r>
              <a:rPr i="1" lang="en" sz="900">
                <a:solidFill>
                  <a:srgbClr val="FFFFFF"/>
                </a:solidFill>
              </a:rPr>
              <a:t>IEEE Transactions on Information Theory</a:t>
            </a:r>
            <a:r>
              <a:rPr lang="en" sz="900">
                <a:solidFill>
                  <a:srgbClr val="FFFFFF"/>
                </a:solidFill>
              </a:rPr>
              <a:t>, vol. 13, no. 1, pp. 21-27, January 1967</a:t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11"/>
              </a:rPr>
              <a:t>https://doi.org/10.1109/TIT.1967.1053964</a:t>
            </a:r>
            <a:r>
              <a:rPr lang="en" sz="900">
                <a:solidFill>
                  <a:srgbClr val="FFFFFF"/>
                </a:solidFill>
              </a:rPr>
              <a:t> 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AutoNum type="arabicPeriod"/>
            </a:pPr>
            <a:r>
              <a:rPr lang="en" sz="900">
                <a:solidFill>
                  <a:srgbClr val="FFFFFF"/>
                </a:solidFill>
              </a:rPr>
              <a:t>El-Abed, Mohamad &amp; Giot, Romain &amp; Charrier, Christophe &amp; Rosenberger, Christophe. (2010). </a:t>
            </a:r>
            <a:r>
              <a:rPr i="1" lang="en" sz="900">
                <a:solidFill>
                  <a:srgbClr val="FFFFFF"/>
                </a:solidFill>
              </a:rPr>
              <a:t>Evaluation of Biometric Systems: An SVM-Based Quality index</a:t>
            </a:r>
            <a:r>
              <a:rPr lang="en" sz="900">
                <a:solidFill>
                  <a:srgbClr val="FFFFFF"/>
                </a:solidFill>
              </a:rPr>
              <a:t>. Norsk informasjonssikkerhetskonferanse (NISK).</a:t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12"/>
              </a:rPr>
              <a:t>https://www.researchgate.net/publication/257365345_Evaluation_of_Biometric_Systems_An_SVM-Based_Quality_index</a:t>
            </a:r>
            <a:r>
              <a:rPr lang="en" sz="900">
                <a:solidFill>
                  <a:srgbClr val="FFFFFF"/>
                </a:solidFill>
              </a:rPr>
              <a:t> </a:t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10"/>
          <p:cNvSpPr txBox="1"/>
          <p:nvPr>
            <p:ph idx="4294967295" type="title"/>
          </p:nvPr>
        </p:nvSpPr>
        <p:spPr>
          <a:xfrm>
            <a:off x="2827050" y="51525"/>
            <a:ext cx="34899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References</a:t>
            </a:r>
            <a:endParaRPr b="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69" name="Google Shape;869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0"/>
          <p:cNvSpPr txBox="1"/>
          <p:nvPr>
            <p:ph idx="1" type="body"/>
          </p:nvPr>
        </p:nvSpPr>
        <p:spPr>
          <a:xfrm>
            <a:off x="485100" y="1479625"/>
            <a:ext cx="40869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Fingerprint recognition is a foundational technology in biometric authentication due to its uniqueness and reliability.</a:t>
            </a:r>
            <a:endParaRPr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There are two essential feature extraction techniques we will discuss: minutiae-based and texture-based methods.</a:t>
            </a:r>
            <a:endParaRPr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Then we will discuss two common classification methods: including Support Vector Machines (SVM) and k-Nearest Neighbors (k-NN).</a:t>
            </a:r>
            <a:endParaRPr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00"/>
          <p:cNvSpPr txBox="1"/>
          <p:nvPr>
            <p:ph idx="4294967295" type="title"/>
          </p:nvPr>
        </p:nvSpPr>
        <p:spPr>
          <a:xfrm>
            <a:off x="281450" y="224375"/>
            <a:ext cx="39261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Introduction</a:t>
            </a:r>
            <a:endParaRPr b="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11" name="Google Shape;711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923" y="285650"/>
            <a:ext cx="2367849" cy="20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00"/>
          <p:cNvSpPr txBox="1"/>
          <p:nvPr>
            <p:ph idx="1" type="body"/>
          </p:nvPr>
        </p:nvSpPr>
        <p:spPr>
          <a:xfrm>
            <a:off x="4911450" y="2730325"/>
            <a:ext cx="3926100" cy="22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To examine the strengths and limitations of these methods and highlight their performance in practical applications.</a:t>
            </a:r>
            <a:br>
              <a:rPr lang="en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Hepta Slab"/>
              <a:buChar char="●"/>
            </a:pPr>
            <a:r>
              <a:rPr lang="en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To understand the implications of choosing one technique over another based on evaluation metrics such as accuracy, </a:t>
            </a:r>
            <a:r>
              <a:rPr lang="en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sensitivity</a:t>
            </a:r>
            <a:r>
              <a:rPr lang="en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 (TPR), and error rates (FPR).</a:t>
            </a:r>
            <a:endParaRPr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00"/>
          <p:cNvSpPr txBox="1"/>
          <p:nvPr>
            <p:ph idx="4294967295" type="subTitle"/>
          </p:nvPr>
        </p:nvSpPr>
        <p:spPr>
          <a:xfrm>
            <a:off x="869475" y="1153175"/>
            <a:ext cx="36087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Fingerprint Recognition in Biometrics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15" name="Google Shape;715;p100"/>
          <p:cNvSpPr txBox="1"/>
          <p:nvPr>
            <p:ph idx="4294967295" type="subTitle"/>
          </p:nvPr>
        </p:nvSpPr>
        <p:spPr>
          <a:xfrm>
            <a:off x="5661925" y="2418300"/>
            <a:ext cx="21366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Purpose of the Review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1"/>
          <p:cNvSpPr txBox="1"/>
          <p:nvPr>
            <p:ph idx="4294967295" type="title"/>
          </p:nvPr>
        </p:nvSpPr>
        <p:spPr>
          <a:xfrm>
            <a:off x="166100" y="143875"/>
            <a:ext cx="87471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Overview of Minutiae-Based Feature Extraction</a:t>
            </a:r>
            <a:endParaRPr b="0" sz="26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21" name="Google Shape;721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1"/>
          <p:cNvSpPr txBox="1"/>
          <p:nvPr>
            <p:ph idx="4294967295" type="subTitle"/>
          </p:nvPr>
        </p:nvSpPr>
        <p:spPr>
          <a:xfrm>
            <a:off x="653450" y="1001650"/>
            <a:ext cx="192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What Are Minutiae?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23" name="Google Shape;723;p101"/>
          <p:cNvSpPr txBox="1"/>
          <p:nvPr>
            <p:ph idx="4294967295" type="subTitle"/>
          </p:nvPr>
        </p:nvSpPr>
        <p:spPr>
          <a:xfrm>
            <a:off x="2833200" y="3718175"/>
            <a:ext cx="347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Importance in Fingerprint Recognition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24" name="Google Shape;724;p101"/>
          <p:cNvSpPr txBox="1"/>
          <p:nvPr>
            <p:ph idx="1" type="body"/>
          </p:nvPr>
        </p:nvSpPr>
        <p:spPr>
          <a:xfrm>
            <a:off x="996300" y="4111775"/>
            <a:ext cx="71514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Minutiae-based methods are the backbone of many fingerprint recognition systems due to their high precision in feature extraction.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Effective minutiae extraction requires preprocessing steps such as binarization, thinning, and noise removal to ensure accurate identification.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01"/>
          <p:cNvSpPr txBox="1"/>
          <p:nvPr>
            <p:ph idx="4294967295" type="subTitle"/>
          </p:nvPr>
        </p:nvSpPr>
        <p:spPr>
          <a:xfrm>
            <a:off x="7123300" y="734925"/>
            <a:ext cx="117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Challenges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26" name="Google Shape;726;p101"/>
          <p:cNvSpPr txBox="1"/>
          <p:nvPr>
            <p:ph idx="1" type="body"/>
          </p:nvPr>
        </p:nvSpPr>
        <p:spPr>
          <a:xfrm>
            <a:off x="6001100" y="1128525"/>
            <a:ext cx="3090900" cy="22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Minutiae-based extraction can be sensitive to noise, skin conditions, and poor-quality images, which can affect the reliability of the system [1][3].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Techniques that bypass the traditional thinning process and work directly with gray-scale images have been explored to improve efficiency and accuracy [2][4].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01"/>
          <p:cNvSpPr txBox="1"/>
          <p:nvPr>
            <p:ph idx="1" type="body"/>
          </p:nvPr>
        </p:nvSpPr>
        <p:spPr>
          <a:xfrm>
            <a:off x="-41075" y="1363850"/>
            <a:ext cx="3090900" cy="1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Minutiae are the distinctive points in a fingerprint that include ridge endings and bifurcations.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These points are critical for differentiating individual fingerprints and are widely used in fingerprint matching systems.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225" y="1159100"/>
            <a:ext cx="2646475" cy="20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2"/>
          <p:cNvSpPr txBox="1"/>
          <p:nvPr>
            <p:ph idx="4294967295" type="title"/>
          </p:nvPr>
        </p:nvSpPr>
        <p:spPr>
          <a:xfrm>
            <a:off x="1247850" y="128775"/>
            <a:ext cx="66483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Advanced Minutiae-Based Methods</a:t>
            </a:r>
            <a:endParaRPr b="0" sz="26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34" name="Google Shape;734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02"/>
          <p:cNvSpPr txBox="1"/>
          <p:nvPr>
            <p:ph idx="4294967295" type="subTitle"/>
          </p:nvPr>
        </p:nvSpPr>
        <p:spPr>
          <a:xfrm>
            <a:off x="153225" y="734925"/>
            <a:ext cx="2755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Improving Minutiae Extraction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36" name="Google Shape;736;p102"/>
          <p:cNvSpPr txBox="1"/>
          <p:nvPr>
            <p:ph idx="4294967295" type="subTitle"/>
          </p:nvPr>
        </p:nvSpPr>
        <p:spPr>
          <a:xfrm>
            <a:off x="1939900" y="3763475"/>
            <a:ext cx="192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Benefits and Results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37" name="Google Shape;737;p102"/>
          <p:cNvSpPr txBox="1"/>
          <p:nvPr>
            <p:ph idx="1" type="body"/>
          </p:nvPr>
        </p:nvSpPr>
        <p:spPr>
          <a:xfrm>
            <a:off x="35025" y="4001050"/>
            <a:ext cx="59841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The combination of Harris and SURF detectors has shown improvements in detection accuracy, with studies demonstrating more accurate minutiae extraction and reduced errors in fingerprint recognition[4][5].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These enhancements make the system more reliable for real-world applications, where image quality can vary[5].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02"/>
          <p:cNvSpPr txBox="1"/>
          <p:nvPr>
            <p:ph idx="4294967295" type="subTitle"/>
          </p:nvPr>
        </p:nvSpPr>
        <p:spPr>
          <a:xfrm>
            <a:off x="3220975" y="734925"/>
            <a:ext cx="192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Enhanced Precision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39" name="Google Shape;739;p102"/>
          <p:cNvSpPr txBox="1"/>
          <p:nvPr>
            <p:ph idx="1" type="body"/>
          </p:nvPr>
        </p:nvSpPr>
        <p:spPr>
          <a:xfrm>
            <a:off x="2667475" y="1128525"/>
            <a:ext cx="3090900" cy="22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Integrating these advanced methods can mitigate the challenges of detecting minutiae points in noisy or poorly captured images[3].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Harris and SURF detectors are known for their ability to identify distinctive points robustly, leading to a higher precision in matching[4].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02"/>
          <p:cNvSpPr txBox="1"/>
          <p:nvPr>
            <p:ph idx="1" type="body"/>
          </p:nvPr>
        </p:nvSpPr>
        <p:spPr>
          <a:xfrm>
            <a:off x="-66225" y="1097125"/>
            <a:ext cx="3090900" cy="27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Traditional minutiae extraction often involves thinning and binarization processes, but new techniques aim to improve accuracy and efficiency by working directly with gray-scale images[1][2].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Advanced approaches combine SURF (Speeded-Up Robust Features) and Harris corner detectors for more reliable extraction, especially in challenging, low-quality fingerprint datasets[3][4].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725" y="1085688"/>
            <a:ext cx="2412525" cy="16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500" y="3247975"/>
            <a:ext cx="3240827" cy="15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2"/>
          <p:cNvSpPr txBox="1"/>
          <p:nvPr>
            <p:ph idx="4294967295" type="subTitle"/>
          </p:nvPr>
        </p:nvSpPr>
        <p:spPr>
          <a:xfrm>
            <a:off x="6356401" y="703525"/>
            <a:ext cx="204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Traditional Extraction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44" name="Google Shape;744;p102"/>
          <p:cNvSpPr txBox="1"/>
          <p:nvPr>
            <p:ph idx="4294967295" type="subTitle"/>
          </p:nvPr>
        </p:nvSpPr>
        <p:spPr>
          <a:xfrm>
            <a:off x="6199600" y="2789050"/>
            <a:ext cx="2470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Harris and SURF Detection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3"/>
          <p:cNvSpPr txBox="1"/>
          <p:nvPr>
            <p:ph idx="4294967295" type="title"/>
          </p:nvPr>
        </p:nvSpPr>
        <p:spPr>
          <a:xfrm>
            <a:off x="166100" y="143875"/>
            <a:ext cx="87471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Overview of Texture-Based Feature Extraction</a:t>
            </a:r>
            <a:endParaRPr b="0" sz="26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50" name="Google Shape;750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03"/>
          <p:cNvSpPr txBox="1"/>
          <p:nvPr>
            <p:ph idx="4294967295" type="subTitle"/>
          </p:nvPr>
        </p:nvSpPr>
        <p:spPr>
          <a:xfrm>
            <a:off x="483150" y="602850"/>
            <a:ext cx="20433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What is Texture-Based Feature Extraction?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52" name="Google Shape;752;p103"/>
          <p:cNvSpPr txBox="1"/>
          <p:nvPr>
            <p:ph idx="4294967295" type="subTitle"/>
          </p:nvPr>
        </p:nvSpPr>
        <p:spPr>
          <a:xfrm>
            <a:off x="3635600" y="663300"/>
            <a:ext cx="117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Limitations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53" name="Google Shape;753;p103"/>
          <p:cNvSpPr txBox="1"/>
          <p:nvPr>
            <p:ph idx="1" type="body"/>
          </p:nvPr>
        </p:nvSpPr>
        <p:spPr>
          <a:xfrm>
            <a:off x="3177725" y="1071875"/>
            <a:ext cx="3168600" cy="22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Lack of Detail: Texture-based methods may not capture fine-grained details as effectively as minutiae-based systems, which can impact precision[7].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Application: </a:t>
            </a: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Best suited for situations where image quality is variable or when partial fingerprints need to be matched[6].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03"/>
          <p:cNvSpPr txBox="1"/>
          <p:nvPr>
            <p:ph idx="1" type="body"/>
          </p:nvPr>
        </p:nvSpPr>
        <p:spPr>
          <a:xfrm>
            <a:off x="44500" y="1117250"/>
            <a:ext cx="3332400" cy="1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This method analyzes the texture patterns of the fingerprint to extract distinctive features for matching.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Local Binary Patterns (LBP) are commonly used to summarize local textures into a histogram, representing the </a:t>
            </a: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fingerprint’s </a:t>
            </a: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surface structure[5][6].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03"/>
          <p:cNvSpPr txBox="1"/>
          <p:nvPr>
            <p:ph idx="4294967295" type="subTitle"/>
          </p:nvPr>
        </p:nvSpPr>
        <p:spPr>
          <a:xfrm>
            <a:off x="483143" y="2722750"/>
            <a:ext cx="21213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Examples of Texture- Based Techniques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56" name="Google Shape;756;p103"/>
          <p:cNvSpPr txBox="1"/>
          <p:nvPr>
            <p:ph idx="1" type="body"/>
          </p:nvPr>
        </p:nvSpPr>
        <p:spPr>
          <a:xfrm>
            <a:off x="0" y="3175600"/>
            <a:ext cx="3437400" cy="1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LBP can be used in combination with other techniques like Gabor filters or Fourier Transform for improved feature extraction.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Research has shown that texture-based methods can achieve high recognition rates, especially when combined with other preprocessing and feature extraction techniques [5][7].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03"/>
          <p:cNvSpPr txBox="1"/>
          <p:nvPr>
            <p:ph idx="4294967295" type="subTitle"/>
          </p:nvPr>
        </p:nvSpPr>
        <p:spPr>
          <a:xfrm>
            <a:off x="3635591" y="2968350"/>
            <a:ext cx="1246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Advantages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58" name="Google Shape;758;p103"/>
          <p:cNvSpPr txBox="1"/>
          <p:nvPr>
            <p:ph idx="1" type="body"/>
          </p:nvPr>
        </p:nvSpPr>
        <p:spPr>
          <a:xfrm>
            <a:off x="3202900" y="3311350"/>
            <a:ext cx="3267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Robustness: Less sensitive to noise and variations in image quality, making them suitable for partial or latent fingerprints[6].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Simplicity: Easier to implement compared to minutiae-based extraction, often requiring fewer preprocessing steps[5].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725" y="957775"/>
            <a:ext cx="2492876" cy="180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725" y="3048681"/>
            <a:ext cx="2522425" cy="162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4"/>
          <p:cNvSpPr txBox="1"/>
          <p:nvPr>
            <p:ph idx="4294967295" type="title"/>
          </p:nvPr>
        </p:nvSpPr>
        <p:spPr>
          <a:xfrm>
            <a:off x="1255350" y="143875"/>
            <a:ext cx="66333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Comparison of Extraction Methods</a:t>
            </a:r>
            <a:endParaRPr b="0" sz="26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66" name="Google Shape;766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04"/>
          <p:cNvSpPr txBox="1"/>
          <p:nvPr>
            <p:ph idx="4294967295" type="subTitle"/>
          </p:nvPr>
        </p:nvSpPr>
        <p:spPr>
          <a:xfrm>
            <a:off x="316300" y="602850"/>
            <a:ext cx="24408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Minutiae-Based Extraction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68" name="Google Shape;768;p104"/>
          <p:cNvSpPr txBox="1"/>
          <p:nvPr>
            <p:ph idx="1" type="body"/>
          </p:nvPr>
        </p:nvSpPr>
        <p:spPr>
          <a:xfrm>
            <a:off x="2917225" y="1122200"/>
            <a:ext cx="3168600" cy="1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More resilient to variations in image quality and partial fingerprints.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Easier to implement and requires fewer preprocessing steps compared to minutiae extraction [5].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04"/>
          <p:cNvSpPr txBox="1"/>
          <p:nvPr>
            <p:ph idx="1" type="body"/>
          </p:nvPr>
        </p:nvSpPr>
        <p:spPr>
          <a:xfrm>
            <a:off x="-129500" y="1190095"/>
            <a:ext cx="3332400" cy="1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High precision and accuracy in identifying unique fingerprints.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Effective for high-quality images and matching where detailed minutiae points are visible[1].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04"/>
          <p:cNvSpPr txBox="1"/>
          <p:nvPr>
            <p:ph idx="4294967295" type="subTitle"/>
          </p:nvPr>
        </p:nvSpPr>
        <p:spPr>
          <a:xfrm>
            <a:off x="3351598" y="857100"/>
            <a:ext cx="101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Strengths</a:t>
            </a:r>
            <a:endParaRPr sz="10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771" name="Google Shape;77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038" y="3175600"/>
            <a:ext cx="2640899" cy="15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04"/>
          <p:cNvSpPr txBox="1"/>
          <p:nvPr>
            <p:ph idx="4294967295" type="subTitle"/>
          </p:nvPr>
        </p:nvSpPr>
        <p:spPr>
          <a:xfrm>
            <a:off x="3351600" y="629575"/>
            <a:ext cx="24408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Texture</a:t>
            </a: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-Based Extraction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73" name="Google Shape;773;p104"/>
          <p:cNvSpPr txBox="1"/>
          <p:nvPr>
            <p:ph idx="4294967295" type="subTitle"/>
          </p:nvPr>
        </p:nvSpPr>
        <p:spPr>
          <a:xfrm>
            <a:off x="316298" y="857100"/>
            <a:ext cx="1014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Strengths</a:t>
            </a:r>
            <a:endParaRPr sz="10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74" name="Google Shape;774;p104"/>
          <p:cNvSpPr txBox="1"/>
          <p:nvPr>
            <p:ph idx="1" type="body"/>
          </p:nvPr>
        </p:nvSpPr>
        <p:spPr>
          <a:xfrm>
            <a:off x="-129500" y="2638026"/>
            <a:ext cx="33324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Sensitive to noise and poor image quality. 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Requires thorough preprocessing for optimal results[3].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04"/>
          <p:cNvSpPr txBox="1"/>
          <p:nvPr>
            <p:ph idx="4294967295" type="subTitle"/>
          </p:nvPr>
        </p:nvSpPr>
        <p:spPr>
          <a:xfrm>
            <a:off x="316301" y="2310050"/>
            <a:ext cx="136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Weaknesses</a:t>
            </a:r>
            <a:endParaRPr sz="10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76" name="Google Shape;776;p104"/>
          <p:cNvSpPr txBox="1"/>
          <p:nvPr>
            <p:ph idx="1" type="body"/>
          </p:nvPr>
        </p:nvSpPr>
        <p:spPr>
          <a:xfrm>
            <a:off x="2946950" y="2755200"/>
            <a:ext cx="33324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Lacks the ability to capture fine details as accurately as minutiae-based methods, potentially affecting precision [7].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04"/>
          <p:cNvSpPr txBox="1"/>
          <p:nvPr>
            <p:ph idx="4294967295" type="subTitle"/>
          </p:nvPr>
        </p:nvSpPr>
        <p:spPr>
          <a:xfrm>
            <a:off x="3392751" y="2427225"/>
            <a:ext cx="136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Weaknesses</a:t>
            </a:r>
            <a:endParaRPr sz="10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78" name="Google Shape;778;p104"/>
          <p:cNvSpPr txBox="1"/>
          <p:nvPr>
            <p:ph idx="4294967295" type="subTitle"/>
          </p:nvPr>
        </p:nvSpPr>
        <p:spPr>
          <a:xfrm>
            <a:off x="1879500" y="3693688"/>
            <a:ext cx="24408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When to Use Each Method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79" name="Google Shape;779;p104"/>
          <p:cNvSpPr txBox="1"/>
          <p:nvPr>
            <p:ph idx="1" type="body"/>
          </p:nvPr>
        </p:nvSpPr>
        <p:spPr>
          <a:xfrm>
            <a:off x="160850" y="3975127"/>
            <a:ext cx="59841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Minutiae-Based: Best suited for controlled environments with good-quality fingerprint images.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Texture-Based: Ideal for applications where fingerprint quality may vary, or for partial fingerprint matching[1].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950" y="1167975"/>
            <a:ext cx="2427086" cy="1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4"/>
          <p:cNvSpPr txBox="1"/>
          <p:nvPr>
            <p:ph idx="4294967295" type="subTitle"/>
          </p:nvPr>
        </p:nvSpPr>
        <p:spPr>
          <a:xfrm>
            <a:off x="6386900" y="728600"/>
            <a:ext cx="24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Minutiae-Based Extraction</a:t>
            </a:r>
            <a:endParaRPr sz="10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82" name="Google Shape;782;p104"/>
          <p:cNvSpPr txBox="1"/>
          <p:nvPr>
            <p:ph idx="4294967295" type="subTitle"/>
          </p:nvPr>
        </p:nvSpPr>
        <p:spPr>
          <a:xfrm>
            <a:off x="6386888" y="2782000"/>
            <a:ext cx="24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Texture</a:t>
            </a: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-Based Extraction</a:t>
            </a:r>
            <a:endParaRPr sz="10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5"/>
          <p:cNvSpPr txBox="1"/>
          <p:nvPr>
            <p:ph idx="4294967295" type="title"/>
          </p:nvPr>
        </p:nvSpPr>
        <p:spPr>
          <a:xfrm>
            <a:off x="1255350" y="143875"/>
            <a:ext cx="66333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Overview of Classification Methods</a:t>
            </a:r>
            <a:endParaRPr b="0" sz="26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88" name="Google Shape;788;p105"/>
          <p:cNvSpPr txBox="1"/>
          <p:nvPr>
            <p:ph idx="12" type="sldNum"/>
          </p:nvPr>
        </p:nvSpPr>
        <p:spPr>
          <a:xfrm>
            <a:off x="1808878" y="3049020"/>
            <a:ext cx="6873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05"/>
          <p:cNvSpPr txBox="1"/>
          <p:nvPr>
            <p:ph idx="4294967295" type="subTitle"/>
          </p:nvPr>
        </p:nvSpPr>
        <p:spPr>
          <a:xfrm>
            <a:off x="758723" y="602850"/>
            <a:ext cx="5632800" cy="2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Classification in Fingerprint Recognition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90" name="Google Shape;790;p105"/>
          <p:cNvSpPr txBox="1"/>
          <p:nvPr>
            <p:ph idx="1" type="body"/>
          </p:nvPr>
        </p:nvSpPr>
        <p:spPr>
          <a:xfrm>
            <a:off x="-210025" y="2195856"/>
            <a:ext cx="2837700" cy="28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Hepta Slab"/>
              <a:buChar char="●"/>
            </a:pPr>
            <a: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Functionality: SVM constructs hyperplanes to separate data points into different classes. It is well-suited for high-dimensional data and provides effective classification even with complex patterns.</a:t>
            </a:r>
            <a:b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9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Hepta Slab"/>
              <a:buChar char="●"/>
            </a:pPr>
            <a: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Advantages: High accuracy and generalization capabilities. Ideal for handling minutiae-based features due to their high-</a:t>
            </a:r>
            <a: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dimensional</a:t>
            </a:r>
            <a: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 nature. [8]</a:t>
            </a:r>
            <a:b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9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Hepta Slab"/>
              <a:buChar char="●"/>
            </a:pPr>
            <a: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Challenges: Computationally intensive, especially for large datasets.</a:t>
            </a:r>
            <a:endParaRPr sz="9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05"/>
          <p:cNvSpPr txBox="1"/>
          <p:nvPr>
            <p:ph idx="1" type="body"/>
          </p:nvPr>
        </p:nvSpPr>
        <p:spPr>
          <a:xfrm>
            <a:off x="-144600" y="942848"/>
            <a:ext cx="6531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Classification is the process of categorizing fingerprint data based on extracted features.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Commonly used classifiers include Support Vector Machines (SVM) and k-Nearest Neighbors (k-NN), which help in matching fingerprint templates to stored data.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05"/>
          <p:cNvSpPr txBox="1"/>
          <p:nvPr>
            <p:ph idx="4294967295" type="subTitle"/>
          </p:nvPr>
        </p:nvSpPr>
        <p:spPr>
          <a:xfrm>
            <a:off x="-43029" y="1888950"/>
            <a:ext cx="29427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SVM (Support Vector Machines)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93" name="Google Shape;793;p105"/>
          <p:cNvSpPr txBox="1"/>
          <p:nvPr>
            <p:ph idx="4294967295" type="subTitle"/>
          </p:nvPr>
        </p:nvSpPr>
        <p:spPr>
          <a:xfrm>
            <a:off x="6318600" y="635175"/>
            <a:ext cx="26700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Applications and Use Cases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94" name="Google Shape;794;p105"/>
          <p:cNvSpPr txBox="1"/>
          <p:nvPr>
            <p:ph idx="1" type="body"/>
          </p:nvPr>
        </p:nvSpPr>
        <p:spPr>
          <a:xfrm>
            <a:off x="5730125" y="942850"/>
            <a:ext cx="34140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SVM is preferred when high accuracy and robustness are required, especially with minutiae-based feature data or with high-</a:t>
            </a: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dimensional</a:t>
            </a: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 data[8][10].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k-NN is often used for simpler tasks or smaller datasets where speed is important[9].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05"/>
          <p:cNvSpPr txBox="1"/>
          <p:nvPr>
            <p:ph idx="1" type="body"/>
          </p:nvPr>
        </p:nvSpPr>
        <p:spPr>
          <a:xfrm>
            <a:off x="2284876" y="2235438"/>
            <a:ext cx="2837700" cy="27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Hepta Slab"/>
              <a:buChar char="●"/>
            </a:pPr>
            <a: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Functionality: A simple, distance-based classifier that assigns a class based on the majority of the nearest neighbors to a data point.</a:t>
            </a:r>
            <a:b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9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Hepta Slab"/>
              <a:buChar char="●"/>
            </a:pPr>
            <a: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Advantages: </a:t>
            </a:r>
            <a: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Easy to implement and understand. Suitable for small to medium-sized datasets[9].</a:t>
            </a:r>
            <a:b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9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900"/>
              <a:buFont typeface="Hepta Slab"/>
              <a:buChar char="●"/>
            </a:pPr>
            <a:r>
              <a:rPr lang="en" sz="9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Challenges: Becomes slower and less efficient as dataset size increases. Sensitive to the choice of k and the distance metric used.</a:t>
            </a:r>
            <a:endParaRPr sz="9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5"/>
          <p:cNvSpPr txBox="1"/>
          <p:nvPr>
            <p:ph idx="4294967295" type="subTitle"/>
          </p:nvPr>
        </p:nvSpPr>
        <p:spPr>
          <a:xfrm>
            <a:off x="2743249" y="1928550"/>
            <a:ext cx="27093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K-NN (k-Nearest Neighbors)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797" name="Google Shape;79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598" y="2434063"/>
            <a:ext cx="1993749" cy="13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5"/>
          <p:cNvSpPr txBox="1"/>
          <p:nvPr>
            <p:ph idx="4294967295" type="subTitle"/>
          </p:nvPr>
        </p:nvSpPr>
        <p:spPr>
          <a:xfrm>
            <a:off x="5122575" y="2785575"/>
            <a:ext cx="9201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SVM -&gt; 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799" name="Google Shape;799;p105"/>
          <p:cNvSpPr txBox="1"/>
          <p:nvPr>
            <p:ph idx="4294967295" type="subTitle"/>
          </p:nvPr>
        </p:nvSpPr>
        <p:spPr>
          <a:xfrm>
            <a:off x="5122575" y="4126975"/>
            <a:ext cx="820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KNN -&gt;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800" name="Google Shape;80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600" y="3855825"/>
            <a:ext cx="2145300" cy="12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6"/>
          <p:cNvSpPr txBox="1"/>
          <p:nvPr>
            <p:ph idx="4294967295" type="title"/>
          </p:nvPr>
        </p:nvSpPr>
        <p:spPr>
          <a:xfrm>
            <a:off x="3180600" y="143875"/>
            <a:ext cx="27828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SVM In Detail</a:t>
            </a:r>
            <a:endParaRPr b="0" sz="26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06" name="Google Shape;806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06"/>
          <p:cNvSpPr txBox="1"/>
          <p:nvPr>
            <p:ph idx="4294967295" type="subTitle"/>
          </p:nvPr>
        </p:nvSpPr>
        <p:spPr>
          <a:xfrm>
            <a:off x="283975" y="419550"/>
            <a:ext cx="22038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What are Support Vector Machines (SVM)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08" name="Google Shape;808;p106"/>
          <p:cNvSpPr txBox="1"/>
          <p:nvPr>
            <p:ph idx="4294967295" type="subTitle"/>
          </p:nvPr>
        </p:nvSpPr>
        <p:spPr>
          <a:xfrm>
            <a:off x="3426450" y="805375"/>
            <a:ext cx="117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Limitations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09" name="Google Shape;809;p106"/>
          <p:cNvSpPr txBox="1"/>
          <p:nvPr>
            <p:ph idx="1" type="body"/>
          </p:nvPr>
        </p:nvSpPr>
        <p:spPr>
          <a:xfrm>
            <a:off x="2968575" y="1213950"/>
            <a:ext cx="3168600" cy="1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Computationally intensive for very large datasets.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Requires careful selection of kernel functions and parameters for optimal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-154675" y="933950"/>
            <a:ext cx="3332400" cy="1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SVM is a supervised machine learning algorithm that works by finding the optimal hyperplane to classify data points into distinct categories.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Highly effective for fingerprint recognition, particularly for complex and high-dimensional data like minutiae-based features[8].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06"/>
          <p:cNvSpPr txBox="1"/>
          <p:nvPr>
            <p:ph idx="4294967295" type="subTitle"/>
          </p:nvPr>
        </p:nvSpPr>
        <p:spPr>
          <a:xfrm>
            <a:off x="283968" y="2560575"/>
            <a:ext cx="21213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How SVM Works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12" name="Google Shape;812;p106"/>
          <p:cNvSpPr txBox="1"/>
          <p:nvPr>
            <p:ph idx="1" type="body"/>
          </p:nvPr>
        </p:nvSpPr>
        <p:spPr>
          <a:xfrm>
            <a:off x="-154675" y="2798725"/>
            <a:ext cx="3437400" cy="22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Data Mapping: Maps input data into a higher-dimensional space using kernel functions (e.g., linear, polynomial, RBF).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Hyperplane Construction: Finds the decision boundary that maximizes the margin between data points of different classes.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Classification: Assigns data points to classes based on their position relative to the hyperplane[8].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06"/>
          <p:cNvSpPr txBox="1"/>
          <p:nvPr>
            <p:ph idx="4294967295" type="subTitle"/>
          </p:nvPr>
        </p:nvSpPr>
        <p:spPr>
          <a:xfrm>
            <a:off x="3423566" y="2476025"/>
            <a:ext cx="1246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Strengths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14" name="Google Shape;814;p106"/>
          <p:cNvSpPr txBox="1"/>
          <p:nvPr>
            <p:ph idx="1" type="body"/>
          </p:nvPr>
        </p:nvSpPr>
        <p:spPr>
          <a:xfrm>
            <a:off x="2968575" y="2688050"/>
            <a:ext cx="3267900" cy="20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High Accuracy: Excellent performance with both linear and non-linear separable data.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Scalability: Works well with large datasets when computational resources are sufficient.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Robustness: Handles noisy and high-dimensional datasets effectively [10].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793" y="2869625"/>
            <a:ext cx="2782801" cy="1482806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06"/>
          <p:cNvSpPr txBox="1"/>
          <p:nvPr>
            <p:ph idx="4294967295" type="subTitle"/>
          </p:nvPr>
        </p:nvSpPr>
        <p:spPr>
          <a:xfrm>
            <a:off x="6432750" y="540350"/>
            <a:ext cx="2316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Applications in Fingerprint Recognition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17" name="Google Shape;817;p106"/>
          <p:cNvSpPr txBox="1"/>
          <p:nvPr>
            <p:ph idx="1" type="body"/>
          </p:nvPr>
        </p:nvSpPr>
        <p:spPr>
          <a:xfrm>
            <a:off x="5963400" y="978725"/>
            <a:ext cx="3168600" cy="15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Ideal for classifying minutiae-based features where feature space is complex.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Has been shown to achieve high recognition rates when combined with advanced extraction methods like Harris-SURF​.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7"/>
          <p:cNvSpPr txBox="1"/>
          <p:nvPr>
            <p:ph idx="4294967295" type="title"/>
          </p:nvPr>
        </p:nvSpPr>
        <p:spPr>
          <a:xfrm>
            <a:off x="3180600" y="143875"/>
            <a:ext cx="27828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k-NN </a:t>
            </a:r>
            <a:r>
              <a:rPr b="0" lang="en" sz="26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In Detail</a:t>
            </a:r>
            <a:endParaRPr b="0" sz="26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23" name="Google Shape;823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07"/>
          <p:cNvSpPr txBox="1"/>
          <p:nvPr>
            <p:ph idx="4294967295" type="subTitle"/>
          </p:nvPr>
        </p:nvSpPr>
        <p:spPr>
          <a:xfrm>
            <a:off x="283975" y="419550"/>
            <a:ext cx="22038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What is k-Nearest Neighbors (k-NN)?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25" name="Google Shape;825;p107"/>
          <p:cNvSpPr txBox="1"/>
          <p:nvPr>
            <p:ph idx="4294967295" type="subTitle"/>
          </p:nvPr>
        </p:nvSpPr>
        <p:spPr>
          <a:xfrm>
            <a:off x="3452300" y="737300"/>
            <a:ext cx="117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Limitations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26" name="Google Shape;826;p107"/>
          <p:cNvSpPr txBox="1"/>
          <p:nvPr>
            <p:ph idx="1" type="body"/>
          </p:nvPr>
        </p:nvSpPr>
        <p:spPr>
          <a:xfrm>
            <a:off x="2989300" y="973025"/>
            <a:ext cx="3168600" cy="22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Computationally Intensive: Slower for large datasets due to distance calculations.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Choice of k: Performance is highly sensitive to the selection of k and the distance metric used.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Data Scaling: Requires normalization of data for meaningful distance comparisons [9].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07"/>
          <p:cNvSpPr txBox="1"/>
          <p:nvPr>
            <p:ph idx="1" type="body"/>
          </p:nvPr>
        </p:nvSpPr>
        <p:spPr>
          <a:xfrm>
            <a:off x="-154675" y="933950"/>
            <a:ext cx="3332400" cy="1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k-NN is a non-parametric, distance-based classification algorithm used to assign data points to a class based on the majority of their k nearest neighbors.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Frequently used for fingerprint recognition due to its simplicity and effectiveness in texture-based feature classification[9].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07"/>
          <p:cNvSpPr txBox="1"/>
          <p:nvPr>
            <p:ph idx="4294967295" type="subTitle"/>
          </p:nvPr>
        </p:nvSpPr>
        <p:spPr>
          <a:xfrm>
            <a:off x="325218" y="2688050"/>
            <a:ext cx="21213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How k-NN Works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29" name="Google Shape;829;p107"/>
          <p:cNvSpPr txBox="1"/>
          <p:nvPr>
            <p:ph idx="1" type="body"/>
          </p:nvPr>
        </p:nvSpPr>
        <p:spPr>
          <a:xfrm>
            <a:off x="-154675" y="2961100"/>
            <a:ext cx="3437400" cy="22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Distance Calculation: Computes the distance between the test point and all points in the training dataset using metrics like Euclidean distance.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Neighbor Selection: Selects the closest k neighbors to the test point.</a:t>
            </a:r>
            <a:b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Class Assignment: Determines the class by majority vote among the neighbors[9][10].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07"/>
          <p:cNvSpPr txBox="1"/>
          <p:nvPr>
            <p:ph idx="4294967295" type="subTitle"/>
          </p:nvPr>
        </p:nvSpPr>
        <p:spPr>
          <a:xfrm>
            <a:off x="3418541" y="3188400"/>
            <a:ext cx="1246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Strengths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31" name="Google Shape;831;p107"/>
          <p:cNvSpPr txBox="1"/>
          <p:nvPr>
            <p:ph idx="1" type="body"/>
          </p:nvPr>
        </p:nvSpPr>
        <p:spPr>
          <a:xfrm>
            <a:off x="2963550" y="3400425"/>
            <a:ext cx="32679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Simple and Intuitive: Easy to implement and interpret, with no need for a training phase.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Versatile: Can handle multi-class problems effectively​.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07"/>
          <p:cNvSpPr txBox="1"/>
          <p:nvPr>
            <p:ph idx="4294967295" type="subTitle"/>
          </p:nvPr>
        </p:nvSpPr>
        <p:spPr>
          <a:xfrm>
            <a:off x="6432750" y="540350"/>
            <a:ext cx="2316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Applications in Fingerprint Recognition</a:t>
            </a:r>
            <a:endParaRPr sz="1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833" name="Google Shape;833;p107"/>
          <p:cNvSpPr txBox="1"/>
          <p:nvPr>
            <p:ph idx="1" type="body"/>
          </p:nvPr>
        </p:nvSpPr>
        <p:spPr>
          <a:xfrm>
            <a:off x="5963400" y="978725"/>
            <a:ext cx="3168600" cy="18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k-NN is often applied to texture-based features such as Local Binary Patterns (LBP) or Fourier Transform outputs, where the feature space is less complex [10].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Font typeface="Hepta Slab"/>
              <a:buChar char="●"/>
            </a:pPr>
            <a:r>
              <a:rPr lang="en" sz="1000">
                <a:solidFill>
                  <a:srgbClr val="CCCCCC"/>
                </a:solidFill>
                <a:latin typeface="Hepta Slab"/>
                <a:ea typeface="Hepta Slab"/>
                <a:cs typeface="Hepta Slab"/>
                <a:sym typeface="Hepta Slab"/>
              </a:rPr>
              <a:t>Performs well in smaller datasets or applications where quick implementation is critical.</a:t>
            </a:r>
            <a:endParaRPr sz="1000">
              <a:solidFill>
                <a:srgbClr val="CCCCCC"/>
              </a:solidFill>
              <a:latin typeface="Hepta Slab"/>
              <a:ea typeface="Hepta Slab"/>
              <a:cs typeface="Hepta Slab"/>
              <a:sym typeface="Hepta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750" y="2818625"/>
            <a:ext cx="2316900" cy="201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